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57" r:id="rId4"/>
    <p:sldId id="269" r:id="rId5"/>
    <p:sldId id="274" r:id="rId6"/>
    <p:sldId id="275" r:id="rId7"/>
    <p:sldId id="260" r:id="rId8"/>
    <p:sldId id="262" r:id="rId9"/>
    <p:sldId id="261" r:id="rId10"/>
    <p:sldId id="271" r:id="rId11"/>
    <p:sldId id="264" r:id="rId12"/>
    <p:sldId id="263" r:id="rId13"/>
    <p:sldId id="265" r:id="rId14"/>
    <p:sldId id="266" r:id="rId15"/>
    <p:sldId id="267" r:id="rId16"/>
  </p:sldIdLst>
  <p:sldSz cx="18288000" cy="10287000"/>
  <p:notesSz cx="6858000" cy="9144000"/>
  <p:embeddedFontLst>
    <p:embeddedFont>
      <p:font typeface="ITC Avant Garde Gothic" panose="020B0604020202020204" charset="0"/>
      <p:regular r:id="rId18"/>
    </p:embeddedFont>
    <p:embeddedFont>
      <p:font typeface="TT Fors" panose="020B0604020202020204" charset="0"/>
      <p:regular r:id="rId19"/>
    </p:embeddedFont>
    <p:embeddedFont>
      <p:font typeface="TT For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96AE27-DA63-4D9E-AEB5-078376820B42}">
          <p14:sldIdLst>
            <p14:sldId id="256"/>
            <p14:sldId id="268"/>
            <p14:sldId id="257"/>
            <p14:sldId id="269"/>
            <p14:sldId id="274"/>
            <p14:sldId id="275"/>
            <p14:sldId id="260"/>
            <p14:sldId id="262"/>
            <p14:sldId id="261"/>
            <p14:sldId id="271"/>
            <p14:sldId id="264"/>
            <p14:sldId id="263"/>
            <p14:sldId id="265"/>
            <p14:sldId id="266"/>
            <p14:sldId id="267"/>
          </p14:sldIdLst>
        </p14:section>
        <p14:section name="Appendix" id="{D3F55CBD-49EE-4324-8148-35015EA028D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4577" autoAdjust="0"/>
  </p:normalViewPr>
  <p:slideViewPr>
    <p:cSldViewPr>
      <p:cViewPr varScale="1">
        <p:scale>
          <a:sx n="43" d="100"/>
          <a:sy n="43" d="100"/>
        </p:scale>
        <p:origin x="1358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E0999-5405-4879-9DC0-27062E9A0C1A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2C376-2684-4D85-B951-89699F10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5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“Hey everyone! Welcome to Building Agents with n8n — An Open-source Perspective.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Dana, and this is Josh — AI architect, open-source tinkerer, and my favorite demo co-pilot.”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Josh: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“Hi folks! I’m excited to show how we can use open tools to build AI agents that actually work for you — not the other way around.”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“Quick show of hands — who here has an inbox that’s slightly out of control?”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Perfect. Because today, we’ll build a simple, open-source agent that reads your email, decides what’s urgent, and sends you an alert in Telegram — all with n8n.”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94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94FAE-3754-E0D1-A2A4-862905BBA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4D5F3-E0BB-BF41-3BFD-D46D1EAEC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3AA90-73F6-250A-B516-21264710D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Dana: "Now let's see it in action locally. Open </a:t>
            </a:r>
            <a:r>
              <a:rPr lang="en-US" dirty="0" err="1"/>
              <a:t>WebUI</a:t>
            </a:r>
            <a:r>
              <a:rPr lang="en-US" dirty="0"/>
              <a:t> gives us a clean chat interface — no cloud, no subscriptions, just pure local control.“</a:t>
            </a:r>
          </a:p>
          <a:p>
            <a:endParaRPr lang="en-US" dirty="0"/>
          </a:p>
          <a:p>
            <a:r>
              <a:rPr lang="en-US" dirty="0"/>
              <a:t>Josh: "Spinning it up with Docker, connecting to our Ollama models. This is self-hosted AI — every conversation stays on our hardware, every model we choose to run."</a:t>
            </a:r>
          </a:p>
          <a:p>
            <a:r>
              <a:rPr lang="en-US" dirty="0"/>
              <a:t>(Demonstrates live chat.)</a:t>
            </a:r>
          </a:p>
          <a:p>
            <a:endParaRPr lang="en-US" dirty="0"/>
          </a:p>
          <a:p>
            <a:r>
              <a:rPr lang="en-US" dirty="0"/>
              <a:t>Josh: "Boom — chatting with Llama 3, switching to Mistral, all running offline on this machine.“</a:t>
            </a:r>
          </a:p>
          <a:p>
            <a:endParaRPr lang="en-US" dirty="0"/>
          </a:p>
          <a:p>
            <a:r>
              <a:rPr lang="en-US" dirty="0"/>
              <a:t>Dana: "And that's the beauty. In minutes, we have a full AI interface — complete privacy, total customization, and zero vendor lock-in."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44602-52FB-7E04-AAFB-C100FE08C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3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“Let’s take a quick suggestion — what else should this agent do?”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(Audience: “Auto-reply to urgent messages!”)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Josh: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“Perfect. Adding a Send Email node with a simple message: ‘Got it — the team’s on it.’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it’s open, you can define every rule — nothing hidden.”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(Runs workflow; audience sees it reply live.)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 that’s an open agent — visible logic, shared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14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“Let’s talk about why Open-source matters here.”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Josh: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“With open workflows, you can: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1️⃣ Debug or audit every node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2️⃣ Share and remix ideas across the community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3️⃣ Run locally or on your own infrastructure — full ownership.”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“And that’s the difference — closed agents are opaque.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agents are teachable, improvable, and transparent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8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Dana:</a:t>
            </a:r>
          </a:p>
          <a:p>
            <a:r>
              <a:rPr lang="en-US" dirty="0"/>
              <a:t>“So, we started with inbox chaos and ended with an open agent that reads, decides, and acts.”</a:t>
            </a:r>
          </a:p>
          <a:p>
            <a:endParaRPr lang="en-US" dirty="0"/>
          </a:p>
          <a:p>
            <a:r>
              <a:rPr lang="en-US" dirty="0"/>
              <a:t>Josh:</a:t>
            </a:r>
          </a:p>
          <a:p>
            <a:r>
              <a:rPr lang="en-US" dirty="0"/>
              <a:t>“In three nodes, we built a workflow that you can fork, modify, and share with anyone.”</a:t>
            </a:r>
          </a:p>
          <a:p>
            <a:endParaRPr lang="en-US" dirty="0"/>
          </a:p>
          <a:p>
            <a:r>
              <a:rPr lang="en-US" dirty="0"/>
              <a:t>Dana:</a:t>
            </a:r>
          </a:p>
          <a:p>
            <a:r>
              <a:rPr lang="en-US" dirty="0"/>
              <a:t>“Our challenge today:</a:t>
            </a:r>
          </a:p>
          <a:p>
            <a:r>
              <a:rPr lang="en-US" dirty="0"/>
              <a:t>Fork this agent.</a:t>
            </a:r>
          </a:p>
          <a:p>
            <a:r>
              <a:rPr lang="en-US" dirty="0"/>
              <a:t>Make it better.</a:t>
            </a:r>
          </a:p>
          <a:p>
            <a:r>
              <a:rPr lang="en-US" dirty="0"/>
              <a:t>Share it with your team or the n8n community.”</a:t>
            </a:r>
          </a:p>
          <a:p>
            <a:endParaRPr lang="en-US" dirty="0"/>
          </a:p>
          <a:p>
            <a:r>
              <a:rPr lang="en-US" dirty="0"/>
              <a:t>Josh:</a:t>
            </a:r>
          </a:p>
          <a:p>
            <a:r>
              <a:rPr lang="en-US" dirty="0"/>
              <a:t>“That’s how open-source AI evolves — one small, transparent build at a time.”</a:t>
            </a:r>
          </a:p>
          <a:p>
            <a:endParaRPr lang="en-US" dirty="0"/>
          </a:p>
          <a:p>
            <a:r>
              <a:rPr lang="en-US" dirty="0"/>
              <a:t>Dana:</a:t>
            </a:r>
          </a:p>
          <a:p>
            <a:r>
              <a:rPr lang="en-US" dirty="0"/>
              <a:t>“Thanks for being part of this — now go build your own agent!”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58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75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0DD99-1C3E-CE4A-8334-C60CDFD5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6E136-4A36-8F3D-91FB-2F6811C54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6EEE0-883A-90E3-35EE-9BF9A76FC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Josh: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“Scan this QR code to access these slides, a script to set this up locally, as well as the workflow examples we’ll walk through. No warranty expressed or implied.”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EF486-CC07-AF63-974E-D452534A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9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Josh:</a:t>
            </a:r>
          </a:p>
          <a:p>
            <a:r>
              <a:rPr lang="en-US" dirty="0"/>
              <a:t>“When Dana and I were deciding what to do in the workshop our first question was, what’s our budget. When we found out it was zero, we immediately thought of open-source.“</a:t>
            </a:r>
          </a:p>
          <a:p>
            <a:endParaRPr lang="en-US" dirty="0"/>
          </a:p>
          <a:p>
            <a:r>
              <a:rPr lang="en-US" dirty="0"/>
              <a:t>Dana:</a:t>
            </a:r>
          </a:p>
          <a:p>
            <a:r>
              <a:rPr lang="en-US" dirty="0"/>
              <a:t>“When people talk about agentic AI, they often think of closed systems — black boxes that make decisions you can’t see.</a:t>
            </a:r>
          </a:p>
          <a:p>
            <a:r>
              <a:rPr lang="en-US" dirty="0"/>
              <a:t>But Open-source flips that. You can inspect, fork, and extend your own automation.”</a:t>
            </a:r>
          </a:p>
          <a:p>
            <a:endParaRPr lang="en-US" dirty="0"/>
          </a:p>
          <a:p>
            <a:r>
              <a:rPr lang="en-US" dirty="0"/>
              <a:t>Josh:</a:t>
            </a:r>
          </a:p>
          <a:p>
            <a:r>
              <a:rPr lang="en-US" dirty="0"/>
              <a:t>“And that’s why n8n and these other open-source options are so powerful — they’re open, self-hostable, and composable. You can connect APIs, models, or even your own scripts. Nothing hidden.”</a:t>
            </a:r>
          </a:p>
          <a:p>
            <a:endParaRPr lang="en-US" dirty="0"/>
          </a:p>
          <a:p>
            <a:r>
              <a:rPr lang="en-US" dirty="0"/>
              <a:t>Dana:</a:t>
            </a:r>
          </a:p>
          <a:p>
            <a:r>
              <a:rPr lang="en-US" dirty="0"/>
              <a:t>“So today’s theme: transparency breeds creativity. We’ll build an agent together — one you fully own and understand.”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39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BD14B-192B-4644-1425-B808F4AAE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1436B-3A55-C67D-6977-47D96C822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F57BB-5420-505E-7FFD-EF136DF63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“n8n, which stands for </a:t>
            </a:r>
            <a:r>
              <a:rPr lang="en-US" dirty="0"/>
              <a:t>Nodemation,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like open-source LEGO for workflows. Every node is one piece — triggers, logic, actions — and you can snap them together however you want. Everything’s visual, portable, and shareable. There’s no lock-in — you can even export and share the workflow JSON.”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61CE6-26D8-7036-4911-D52E0F718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1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32641-F8A3-8F82-8EC6-BB5412A54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5E71-6FC6-4E9B-7AA1-9C4C35A90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C8D5C-E395-68FB-D4C1-77E308F5C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dirty="0"/>
              <a:t>By show of hands, who's currently paying for an AI subscription?“ “Okay, now keep those hands up if you'd like to stop paying for it.“ 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“Open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your “ChatGPT” like experience for interacting with Ollama. It gives you a familiar UI with drop-down model selection. 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82D5C-E247-8FAA-B77C-C899EBFA0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3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0B482-3C97-C249-636D-37AED3E1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0BE0D-473B-A94F-42D8-3C21DDA2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B9C83-2337-E958-1A53-597D0E4B0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“Ollama is the hosting engine that allows you to host models locally. </a:t>
            </a:r>
            <a:r>
              <a:rPr lang="en-US" dirty="0"/>
              <a:t>One of the best things about Ollama is it won't remind you that your free trial is ending.”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04299-31D9-F30F-2DF5-58416585C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7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“Let’s build the Inbox Zero Agent — open-source style.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new email lands, we’ll teach it to decide if it’s urgent or not.”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Josh: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“Starting with the Gmail Trigger node — open integration, no proprietary connectors.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we’ll add an Ollama node for classification.”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(Prompt example)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“Read the email subject and body. Respond ONLY with Urgent or Normal.”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(Tests: 'Server down — please help!')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Josh: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“Result: Urgent. Looks good.”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Dana: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“Already thinking for itself — but fully transparent. Every step’s visible, editable, auditable.”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3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Dana:</a:t>
            </a:r>
          </a:p>
          <a:p>
            <a:r>
              <a:rPr lang="en-US" dirty="0"/>
              <a:t>“What if we made those Telegram messages more useful?”</a:t>
            </a:r>
          </a:p>
          <a:p>
            <a:endParaRPr lang="en-US" dirty="0"/>
          </a:p>
          <a:p>
            <a:r>
              <a:rPr lang="en-US" dirty="0"/>
              <a:t>Josh:</a:t>
            </a:r>
          </a:p>
          <a:p>
            <a:r>
              <a:rPr lang="en-US" dirty="0"/>
              <a:t>“Adding a second Ollama node — ‘Summarize this email for an executive Telegram update.’”</a:t>
            </a:r>
          </a:p>
          <a:p>
            <a:endParaRPr lang="en-US" dirty="0"/>
          </a:p>
          <a:p>
            <a:r>
              <a:rPr lang="en-US" dirty="0"/>
              <a:t>(Runs flow again — Telegram shows concise summary.)</a:t>
            </a:r>
          </a:p>
          <a:p>
            <a:endParaRPr lang="en-US" dirty="0"/>
          </a:p>
          <a:p>
            <a:r>
              <a:rPr lang="en-US" dirty="0"/>
              <a:t>Dana:</a:t>
            </a:r>
          </a:p>
          <a:p>
            <a:r>
              <a:rPr lang="en-US" dirty="0"/>
              <a:t>“That’s practical intelligence. Still open, still inspectable — and now genuinely helpful.”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1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Dana:</a:t>
            </a:r>
          </a:p>
          <a:p>
            <a:r>
              <a:rPr lang="en-US" dirty="0"/>
              <a:t>“Now let’s make it act.</a:t>
            </a:r>
          </a:p>
          <a:p>
            <a:r>
              <a:rPr lang="en-US" dirty="0"/>
              <a:t>When it sees ‘Priority,’ it’ll send a message straight to Telegram.”</a:t>
            </a:r>
          </a:p>
          <a:p>
            <a:endParaRPr lang="en-US" dirty="0"/>
          </a:p>
          <a:p>
            <a:r>
              <a:rPr lang="en-US" dirty="0"/>
              <a:t>Josh:</a:t>
            </a:r>
          </a:p>
          <a:p>
            <a:r>
              <a:rPr lang="en-US" dirty="0"/>
              <a:t>“Adding a Switch node, and then a Telegram Send Message node.</a:t>
            </a:r>
          </a:p>
          <a:p>
            <a:r>
              <a:rPr lang="en-US" dirty="0"/>
              <a:t>This is open-source orchestration — every integration powered by APIs you control.”</a:t>
            </a:r>
          </a:p>
          <a:p>
            <a:endParaRPr lang="en-US" dirty="0"/>
          </a:p>
          <a:p>
            <a:r>
              <a:rPr lang="en-US" dirty="0"/>
              <a:t>(Runs live test.)</a:t>
            </a:r>
          </a:p>
          <a:p>
            <a:endParaRPr lang="en-US" dirty="0"/>
          </a:p>
          <a:p>
            <a:r>
              <a:rPr lang="en-US" dirty="0"/>
              <a:t>Josh:</a:t>
            </a:r>
          </a:p>
          <a:p>
            <a:r>
              <a:rPr lang="en-US" dirty="0"/>
              <a:t>“Boom — Telegram alert: 🚨 Urgent email from IT — Server outage reported.”</a:t>
            </a:r>
          </a:p>
          <a:p>
            <a:endParaRPr lang="en-US" dirty="0"/>
          </a:p>
          <a:p>
            <a:r>
              <a:rPr lang="en-US" dirty="0"/>
              <a:t>Dana:</a:t>
            </a:r>
          </a:p>
          <a:p>
            <a:r>
              <a:rPr lang="en-US" dirty="0"/>
              <a:t>“And that’s the magic.</a:t>
            </a:r>
          </a:p>
          <a:p>
            <a:r>
              <a:rPr lang="en-US" dirty="0"/>
              <a:t>In 10 minutes, we built a real-time agent — using open APIs, visible logic, and zero proprietary dependencies.”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2C376-2684-4D85-B951-89699F10E4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7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8150" y="0"/>
            <a:ext cx="6419850" cy="10287000"/>
            <a:chOff x="0" y="0"/>
            <a:chExt cx="99460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4603" cy="1593725"/>
            </a:xfrm>
            <a:custGeom>
              <a:avLst/>
              <a:gdLst/>
              <a:ahLst/>
              <a:cxnLst/>
              <a:rect l="l" t="t" r="r" b="b"/>
              <a:pathLst>
                <a:path w="994603" h="1593725">
                  <a:moveTo>
                    <a:pt x="0" y="0"/>
                  </a:moveTo>
                  <a:lnTo>
                    <a:pt x="994603" y="0"/>
                  </a:lnTo>
                  <a:lnTo>
                    <a:pt x="99460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t="-126" b="-1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588169"/>
            <a:ext cx="9763125" cy="3761580"/>
            <a:chOff x="0" y="-104775"/>
            <a:chExt cx="13017500" cy="501544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84275"/>
              <a:ext cx="13017500" cy="3726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</a:pPr>
              <a:r>
                <a:rPr lang="en-US" sz="9999" spc="-299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Building Agents with n8n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13017500" cy="577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endParaRPr lang="en-US" sz="2600" dirty="0">
                <a:solidFill>
                  <a:srgbClr val="555555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3474" y="8724265"/>
            <a:ext cx="7194651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</a:pPr>
            <a:r>
              <a:rPr lang="en-US" sz="2600" dirty="0">
                <a:solidFill>
                  <a:srgbClr val="555555"/>
                </a:solidFill>
                <a:latin typeface="TT Fors"/>
                <a:ea typeface="TT Fors"/>
                <a:cs typeface="TT Fors"/>
                <a:sym typeface="TT Fors"/>
              </a:rPr>
              <a:t>Dana Haddad &amp; Josh Bradley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4829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72E5F-9BEF-74D4-007F-7A09DB9BF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5FC7195A-D4B9-03A5-0E7C-264CF121D142}"/>
              </a:ext>
            </a:extLst>
          </p:cNvPr>
          <p:cNvGrpSpPr/>
          <p:nvPr/>
        </p:nvGrpSpPr>
        <p:grpSpPr>
          <a:xfrm>
            <a:off x="666750" y="659606"/>
            <a:ext cx="9467850" cy="4454770"/>
            <a:chOff x="0" y="-9525"/>
            <a:chExt cx="12623800" cy="5939693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5EBA993-314C-B972-B498-B4DEB3AC07F4}"/>
                </a:ext>
              </a:extLst>
            </p:cNvPr>
            <p:cNvSpPr txBox="1"/>
            <p:nvPr/>
          </p:nvSpPr>
          <p:spPr>
            <a:xfrm>
              <a:off x="0" y="-9525"/>
              <a:ext cx="12623800" cy="1381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Local, Private Chat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46BA90C-D773-F4D3-5AAB-AE73BD4B8C54}"/>
                </a:ext>
              </a:extLst>
            </p:cNvPr>
            <p:cNvSpPr txBox="1"/>
            <p:nvPr/>
          </p:nvSpPr>
          <p:spPr>
            <a:xfrm>
              <a:off x="0" y="2168526"/>
              <a:ext cx="1109980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 dirty="0">
                  <a:solidFill>
                    <a:srgbClr val="888888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Personal Chat Agent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F287946-3F31-1495-C6E0-C37FD8E8D007}"/>
                </a:ext>
              </a:extLst>
            </p:cNvPr>
            <p:cNvSpPr txBox="1"/>
            <p:nvPr/>
          </p:nvSpPr>
          <p:spPr>
            <a:xfrm>
              <a:off x="0" y="3467100"/>
              <a:ext cx="9182100" cy="2463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b="1" dirty="0">
                  <a:solidFill>
                    <a:srgbClr val="555555"/>
                  </a:solidFill>
                  <a:latin typeface="TT Fors"/>
                  <a:sym typeface="TT Fors Bold"/>
                </a:rPr>
                <a:t>Open </a:t>
              </a:r>
              <a:r>
                <a:rPr lang="en-US" sz="2100" b="1" dirty="0" err="1">
                  <a:solidFill>
                    <a:srgbClr val="555555"/>
                  </a:solidFill>
                  <a:latin typeface="TT Fors"/>
                  <a:sym typeface="TT Fors Bold"/>
                </a:rPr>
                <a:t>WebUI</a:t>
              </a:r>
              <a:r>
                <a:rPr lang="en-US" sz="2100" b="1" dirty="0">
                  <a:solidFill>
                    <a:srgbClr val="555555"/>
                  </a:solidFill>
                  <a:latin typeface="TT Fors"/>
                  <a:sym typeface="TT Fors Bold"/>
                </a:rPr>
                <a:t> 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sym typeface="TT Fors Bold"/>
                </a:rPr>
                <a:t>locally provides a free, customizable chat interface with complete privacy, enabling you to run multiple open-source models like Llama or Mistral while maintaining full control over your data and conversations without subscription costs.</a:t>
              </a:r>
              <a:endParaRPr lang="en-US" sz="2100" dirty="0">
                <a:solidFill>
                  <a:srgbClr val="555555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72868DD-66F3-3D2A-BCB1-8400FB5A670C}"/>
              </a:ext>
            </a:extLst>
          </p:cNvPr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F4470D8-646E-F52E-DC2C-9940AD42C385}"/>
                </a:ext>
              </a:extLst>
            </p:cNvPr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F8CAA76-0BDA-D295-5A17-7F20A0DC17FF}"/>
                </a:ext>
              </a:extLst>
            </p:cNvPr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1DCE8B0-8D16-626F-F182-1726F0059784}"/>
                </a:ext>
              </a:extLst>
            </p:cNvPr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D299DFD-722A-46E5-30C0-338A74067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2293144"/>
            <a:ext cx="9296766" cy="61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7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3"/>
              <a:stretch>
                <a:fillRect t="-271" b="-2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8324850" cy="4068604"/>
            <a:chOff x="0" y="-9525"/>
            <a:chExt cx="11099800" cy="54248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Live Demos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685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888888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Auto-Reply Workflow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67100"/>
              <a:ext cx="91821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This section showcases how to </a:t>
              </a:r>
              <a:r>
                <a:rPr lang="en-US" sz="2100" b="1" dirty="0">
                  <a:solidFill>
                    <a:srgbClr val="555555"/>
                  </a:solidFill>
                  <a:latin typeface="TT Fors Bold"/>
                  <a:ea typeface="TT Fors"/>
                  <a:cs typeface="TT Fors"/>
                  <a:sym typeface="TT Fors Bold"/>
                </a:rPr>
                <a:t>create, r</a:t>
              </a:r>
              <a:r>
                <a:rPr lang="en-US" sz="2100" b="1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un, and customize your automation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by adding nodes, defining rules, and ensuring transparent control over your responses.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988844"/>
            <a:ext cx="2571750" cy="2764082"/>
            <a:chOff x="0" y="-66675"/>
            <a:chExt cx="3429000" cy="3685443"/>
          </a:xfrm>
        </p:grpSpPr>
        <p:sp>
          <p:nvSpPr>
            <p:cNvPr id="3" name="TextBox 3"/>
            <p:cNvSpPr txBox="1"/>
            <p:nvPr/>
          </p:nvSpPr>
          <p:spPr>
            <a:xfrm>
              <a:off x="0" y="1155700"/>
              <a:ext cx="3429000" cy="2463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Open-source tools are </a:t>
              </a:r>
              <a:r>
                <a:rPr lang="en-US" sz="2100" b="1" spc="-52" dirty="0" err="1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debuggable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, allowing users to enhance functionality.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62438" y="6038904"/>
            <a:ext cx="2571750" cy="2699385"/>
            <a:chOff x="0" y="0"/>
            <a:chExt cx="3429000" cy="3599180"/>
          </a:xfrm>
        </p:grpSpPr>
        <p:sp>
          <p:nvSpPr>
            <p:cNvPr id="6" name="TextBox 6"/>
            <p:cNvSpPr txBox="1"/>
            <p:nvPr/>
          </p:nvSpPr>
          <p:spPr>
            <a:xfrm>
              <a:off x="0" y="1155700"/>
              <a:ext cx="3429000" cy="244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Community-driven projects enable </a:t>
              </a:r>
              <a:r>
                <a:rPr lang="en-US" sz="2100" b="1" spc="-52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shareable</a:t>
              </a: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workflows that promote collaboration.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8125" y="6038850"/>
            <a:ext cx="2571750" cy="2699385"/>
            <a:chOff x="0" y="0"/>
            <a:chExt cx="3429000" cy="3599180"/>
          </a:xfrm>
        </p:grpSpPr>
        <p:sp>
          <p:nvSpPr>
            <p:cNvPr id="9" name="TextBox 9"/>
            <p:cNvSpPr txBox="1"/>
            <p:nvPr/>
          </p:nvSpPr>
          <p:spPr>
            <a:xfrm>
              <a:off x="0" y="1155700"/>
              <a:ext cx="3429000" cy="244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Self-hostable solutions provide users with </a:t>
              </a:r>
              <a:r>
                <a:rPr lang="en-US" sz="2100" b="1" spc="-52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full control</a:t>
              </a: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over their setups.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53812" y="6038850"/>
            <a:ext cx="2571750" cy="2327910"/>
            <a:chOff x="0" y="0"/>
            <a:chExt cx="3429000" cy="31038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55700"/>
              <a:ext cx="34290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Community nodes foster a culture of </a:t>
              </a:r>
              <a:r>
                <a:rPr lang="en-US" sz="2100" b="1" spc="-52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forking</a:t>
              </a: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and remixing code for innovation.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49500" y="6038850"/>
            <a:ext cx="2571750" cy="3070860"/>
            <a:chOff x="0" y="0"/>
            <a:chExt cx="3429000" cy="409448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155700"/>
              <a:ext cx="3429000" cy="293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Continuous improvement leads to </a:t>
              </a:r>
              <a:r>
                <a:rPr lang="en-US" sz="2100" b="1" spc="-52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better agent development</a:t>
              </a: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through community contributions.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05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66750" y="657225"/>
            <a:ext cx="14077950" cy="103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FF6C37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Open-source Empowerment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66750" y="5143500"/>
            <a:ext cx="819150" cy="446049"/>
            <a:chOff x="0" y="0"/>
            <a:chExt cx="1092200" cy="594732"/>
          </a:xfrm>
        </p:grpSpPr>
        <p:sp>
          <p:nvSpPr>
            <p:cNvPr id="19" name="Freeform 19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62497" y="5143500"/>
            <a:ext cx="819150" cy="446049"/>
            <a:chOff x="0" y="0"/>
            <a:chExt cx="1092200" cy="594732"/>
          </a:xfrm>
        </p:grpSpPr>
        <p:sp>
          <p:nvSpPr>
            <p:cNvPr id="22" name="Freeform 22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858245" y="5143500"/>
            <a:ext cx="819150" cy="446049"/>
            <a:chOff x="0" y="0"/>
            <a:chExt cx="1092200" cy="594732"/>
          </a:xfrm>
        </p:grpSpPr>
        <p:sp>
          <p:nvSpPr>
            <p:cNvPr id="25" name="Freeform 25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453992" y="5143500"/>
            <a:ext cx="819150" cy="446049"/>
            <a:chOff x="0" y="0"/>
            <a:chExt cx="1092200" cy="594732"/>
          </a:xfrm>
        </p:grpSpPr>
        <p:sp>
          <p:nvSpPr>
            <p:cNvPr id="28" name="Freeform 28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049740" y="5143500"/>
            <a:ext cx="819150" cy="446049"/>
            <a:chOff x="0" y="0"/>
            <a:chExt cx="1092200" cy="594732"/>
          </a:xfrm>
        </p:grpSpPr>
        <p:sp>
          <p:nvSpPr>
            <p:cNvPr id="31" name="Freeform 31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988844"/>
            <a:ext cx="2609850" cy="2392186"/>
            <a:chOff x="0" y="-66675"/>
            <a:chExt cx="3479800" cy="3189581"/>
          </a:xfrm>
        </p:grpSpPr>
        <p:sp>
          <p:nvSpPr>
            <p:cNvPr id="3" name="TextBox 3"/>
            <p:cNvSpPr txBox="1"/>
            <p:nvPr/>
          </p:nvSpPr>
          <p:spPr>
            <a:xfrm>
              <a:off x="50800" y="1155701"/>
              <a:ext cx="3429000" cy="1967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</a:pPr>
              <a:r>
                <a:rPr lang="en-US" sz="2100" b="1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You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can do this! These are </a:t>
              </a:r>
              <a:r>
                <a:rPr lang="en-US" sz="2100" b="1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free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tools, and our AI friends are there to help you.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62438" y="5988898"/>
            <a:ext cx="2571750" cy="2764082"/>
            <a:chOff x="0" y="-66675"/>
            <a:chExt cx="3429000" cy="3685443"/>
          </a:xfrm>
        </p:grpSpPr>
        <p:sp>
          <p:nvSpPr>
            <p:cNvPr id="6" name="TextBox 6"/>
            <p:cNvSpPr txBox="1"/>
            <p:nvPr/>
          </p:nvSpPr>
          <p:spPr>
            <a:xfrm>
              <a:off x="0" y="1155700"/>
              <a:ext cx="3429000" cy="2463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</a:pP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Open tools </a:t>
              </a:r>
              <a:r>
                <a:rPr lang="en-US" sz="2100" b="1" spc="-52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empower builders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to innovate and create solutions collaboratively.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58125" y="5988844"/>
            <a:ext cx="2571750" cy="3135978"/>
            <a:chOff x="0" y="-66675"/>
            <a:chExt cx="3429000" cy="4181305"/>
          </a:xfrm>
        </p:grpSpPr>
        <p:sp>
          <p:nvSpPr>
            <p:cNvPr id="9" name="TextBox 9"/>
            <p:cNvSpPr txBox="1"/>
            <p:nvPr/>
          </p:nvSpPr>
          <p:spPr>
            <a:xfrm>
              <a:off x="0" y="1155700"/>
              <a:ext cx="3429000" cy="2958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</a:pP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Embracing open-source solutions encourages </a:t>
              </a:r>
              <a:r>
                <a:rPr lang="en-US" sz="2100" b="1" spc="-52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creativity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and ownership in automation projects.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53812" y="6038850"/>
            <a:ext cx="2571750" cy="2699385"/>
            <a:chOff x="0" y="0"/>
            <a:chExt cx="3429000" cy="35991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155700"/>
              <a:ext cx="3429000" cy="244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Community-driven contributions enable shared </a:t>
              </a:r>
              <a:r>
                <a:rPr lang="en-US" sz="2100" b="1" spc="-52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knowledge</a:t>
              </a:r>
              <a:r>
                <a:rPr lang="en-US" sz="2100" spc="-52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and continuous improvement of tools.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29329" y="5988844"/>
            <a:ext cx="2571750" cy="2392185"/>
            <a:chOff x="-26895" y="-66675"/>
            <a:chExt cx="3429000" cy="3189580"/>
          </a:xfrm>
        </p:grpSpPr>
        <p:sp>
          <p:nvSpPr>
            <p:cNvPr id="15" name="TextBox 15"/>
            <p:cNvSpPr txBox="1"/>
            <p:nvPr/>
          </p:nvSpPr>
          <p:spPr>
            <a:xfrm>
              <a:off x="-26895" y="1155700"/>
              <a:ext cx="3429000" cy="1967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</a:pP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Most everything is possible through </a:t>
              </a:r>
              <a:r>
                <a:rPr lang="en-US" sz="2100" b="1" spc="-52" dirty="0">
                  <a:solidFill>
                    <a:srgbClr val="555555"/>
                  </a:solidFill>
                  <a:latin typeface="TT Fors Bold"/>
                  <a:sym typeface="TT Fors"/>
                </a:rPr>
                <a:t>motivation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and </a:t>
              </a:r>
              <a:r>
                <a:rPr lang="en-US" sz="2100" b="1" spc="-52" dirty="0">
                  <a:solidFill>
                    <a:srgbClr val="555555"/>
                  </a:solidFill>
                  <a:latin typeface="TT Fors Bold"/>
                  <a:sym typeface="TT Fors"/>
                </a:rPr>
                <a:t>time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05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66750" y="657225"/>
            <a:ext cx="14077950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FF6C37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Key Takeaways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66750" y="5143500"/>
            <a:ext cx="819150" cy="446049"/>
            <a:chOff x="0" y="0"/>
            <a:chExt cx="1092200" cy="594732"/>
          </a:xfrm>
        </p:grpSpPr>
        <p:sp>
          <p:nvSpPr>
            <p:cNvPr id="19" name="Freeform 19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262497" y="5143500"/>
            <a:ext cx="819150" cy="446049"/>
            <a:chOff x="0" y="0"/>
            <a:chExt cx="1092200" cy="594732"/>
          </a:xfrm>
        </p:grpSpPr>
        <p:sp>
          <p:nvSpPr>
            <p:cNvPr id="22" name="Freeform 22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858245" y="5143500"/>
            <a:ext cx="819150" cy="446049"/>
            <a:chOff x="0" y="0"/>
            <a:chExt cx="1092200" cy="594732"/>
          </a:xfrm>
        </p:grpSpPr>
        <p:sp>
          <p:nvSpPr>
            <p:cNvPr id="25" name="Freeform 25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453992" y="5143500"/>
            <a:ext cx="819150" cy="446049"/>
            <a:chOff x="0" y="0"/>
            <a:chExt cx="1092200" cy="594732"/>
          </a:xfrm>
        </p:grpSpPr>
        <p:sp>
          <p:nvSpPr>
            <p:cNvPr id="28" name="Freeform 28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049740" y="5143500"/>
            <a:ext cx="819150" cy="446049"/>
            <a:chOff x="0" y="0"/>
            <a:chExt cx="1092200" cy="594732"/>
          </a:xfrm>
        </p:grpSpPr>
        <p:sp>
          <p:nvSpPr>
            <p:cNvPr id="31" name="Freeform 31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8324850" cy="5071110"/>
            <a:chOff x="0" y="0"/>
            <a:chExt cx="11099800" cy="67614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2972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Open Tools, Open Minds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147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Community Building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13300"/>
              <a:ext cx="91821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By </a:t>
              </a:r>
              <a:r>
                <a:rPr lang="en-US" sz="2100" b="1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using and contributing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your own versions of any tool, you contribute to a vibrant ecosystem, encouraging collaboration and innovation among like-minded builders.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0"/>
            <a:ext cx="7858125" cy="10287000"/>
            <a:chOff x="0" y="0"/>
            <a:chExt cx="1764443" cy="23098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4443" cy="2309817"/>
            </a:xfrm>
            <a:custGeom>
              <a:avLst/>
              <a:gdLst/>
              <a:ahLst/>
              <a:cxnLst/>
              <a:rect l="l" t="t" r="r" b="b"/>
              <a:pathLst>
                <a:path w="1764443" h="2309817">
                  <a:moveTo>
                    <a:pt x="0" y="0"/>
                  </a:moveTo>
                  <a:lnTo>
                    <a:pt x="1764443" y="0"/>
                  </a:lnTo>
                  <a:lnTo>
                    <a:pt x="1764443" y="2309817"/>
                  </a:lnTo>
                  <a:lnTo>
                    <a:pt x="0" y="2309817"/>
                  </a:lnTo>
                  <a:close/>
                </a:path>
              </a:pathLst>
            </a:custGeom>
            <a:blipFill>
              <a:blip r:embed="rId3"/>
              <a:stretch>
                <a:fillRect t="-255" b="-25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9043987" cy="3581628"/>
            <a:chOff x="0" y="-9525"/>
            <a:chExt cx="12058649" cy="47755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90365" y="4038600"/>
              <a:ext cx="11068284" cy="727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5400" u="none" strike="noStrike" spc="-95" dirty="0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Questions?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CB8B8-F5DC-C18E-86C0-C3197D0D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9808F9E-5697-45F4-744E-1CEE98642420}"/>
              </a:ext>
            </a:extLst>
          </p:cNvPr>
          <p:cNvGrpSpPr/>
          <p:nvPr/>
        </p:nvGrpSpPr>
        <p:grpSpPr>
          <a:xfrm>
            <a:off x="666750" y="659606"/>
            <a:ext cx="8324850" cy="5322193"/>
            <a:chOff x="0" y="-9525"/>
            <a:chExt cx="11099800" cy="709625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27A14DA5-C3D9-69FD-6C11-D6E74BA9CAA7}"/>
                </a:ext>
              </a:extLst>
            </p:cNvPr>
            <p:cNvSpPr txBox="1"/>
            <p:nvPr/>
          </p:nvSpPr>
          <p:spPr>
            <a:xfrm>
              <a:off x="0" y="-9525"/>
              <a:ext cx="11099800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spc="-240" dirty="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Materials</a:t>
              </a:r>
              <a:endParaRPr lang="en-US" sz="8000" u="none" strike="noStrike" spc="-240" dirty="0">
                <a:solidFill>
                  <a:srgbClr val="FF6C37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3DF37BF-724A-E3D1-1789-02697D99CE2E}"/>
                </a:ext>
              </a:extLst>
            </p:cNvPr>
            <p:cNvSpPr txBox="1"/>
            <p:nvPr/>
          </p:nvSpPr>
          <p:spPr>
            <a:xfrm>
              <a:off x="0" y="1863466"/>
              <a:ext cx="1109980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 dirty="0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Slides, code, and examples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09C5A0F-A247-DFC6-AA11-8234695E1C9E}"/>
                </a:ext>
              </a:extLst>
            </p:cNvPr>
            <p:cNvSpPr txBox="1"/>
            <p:nvPr/>
          </p:nvSpPr>
          <p:spPr>
            <a:xfrm>
              <a:off x="1" y="3631940"/>
              <a:ext cx="8559800" cy="3454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If you’d like to view these materials later, </a:t>
              </a:r>
              <a:r>
                <a:rPr lang="en-US" sz="2100" b="1" dirty="0">
                  <a:solidFill>
                    <a:srgbClr val="555555"/>
                  </a:solidFill>
                  <a:latin typeface="TT Fors Bold"/>
                  <a:sym typeface="TT Fors"/>
                </a:rPr>
                <a:t>scan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this</a:t>
              </a:r>
              <a:r>
                <a:rPr lang="en-US" sz="2100" u="none" strike="noStrike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</a:t>
              </a:r>
              <a:r>
                <a:rPr lang="en-US" sz="2100" b="1" u="none" strike="noStrike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QR code</a:t>
              </a:r>
              <a:r>
                <a:rPr lang="en-US" sz="2100" u="none" strike="noStrike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. This will take you to a public </a:t>
              </a:r>
              <a:r>
                <a:rPr lang="en-US" sz="2100" u="none" strike="noStrike" dirty="0" err="1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github</a:t>
              </a:r>
              <a:r>
                <a:rPr lang="en-US" sz="2100" u="none" strike="noStrike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repo.</a:t>
              </a:r>
            </a:p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555555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u="none" strike="noStrike" dirty="0">
                <a:solidFill>
                  <a:srgbClr val="555555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555555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>
                <a:lnSpc>
                  <a:spcPts val="2940"/>
                </a:lnSpc>
                <a:spcBef>
                  <a:spcPct val="0"/>
                </a:spcBef>
              </a:pPr>
              <a:endParaRPr lang="en-US" sz="2100" u="none" strike="noStrike" dirty="0">
                <a:solidFill>
                  <a:srgbClr val="555555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 algn="r">
                <a:lnSpc>
                  <a:spcPts val="2940"/>
                </a:lnSpc>
                <a:spcBef>
                  <a:spcPct val="0"/>
                </a:spcBef>
              </a:pPr>
              <a:r>
                <a:rPr lang="en-US" i="1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*No warranty expressed or implied.</a:t>
              </a:r>
              <a:r>
                <a:rPr lang="en-US" sz="2100" u="none" strike="noStrike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</a:t>
              </a:r>
            </a:p>
          </p:txBody>
        </p:sp>
      </p:grpSp>
      <p:pic>
        <p:nvPicPr>
          <p:cNvPr id="10" name="Picture 9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BB245E9F-F45C-0E17-7BFB-6FF972A97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5" t="8490" r="8466" b="8641"/>
          <a:stretch>
            <a:fillRect/>
          </a:stretch>
        </p:blipFill>
        <p:spPr>
          <a:xfrm>
            <a:off x="8229600" y="304800"/>
            <a:ext cx="9677401" cy="96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0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988844"/>
            <a:ext cx="4010025" cy="1647123"/>
            <a:chOff x="0" y="-66675"/>
            <a:chExt cx="5346700" cy="2196163"/>
          </a:xfrm>
        </p:grpSpPr>
        <p:sp>
          <p:nvSpPr>
            <p:cNvPr id="3" name="TextBox 3"/>
            <p:cNvSpPr txBox="1"/>
            <p:nvPr/>
          </p:nvSpPr>
          <p:spPr>
            <a:xfrm>
              <a:off x="0" y="1154007"/>
              <a:ext cx="5346700" cy="975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Open-source is about </a:t>
              </a:r>
              <a:r>
                <a:rPr lang="en-US" sz="2100" b="1" spc="-52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community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and </a:t>
              </a:r>
              <a:r>
                <a:rPr lang="en-US" sz="2100" b="1" spc="-52" dirty="0">
                  <a:solidFill>
                    <a:srgbClr val="555555"/>
                  </a:solidFill>
                  <a:latin typeface="TT Fors Bold"/>
                  <a:sym typeface="TT Fors"/>
                </a:rPr>
                <a:t>accessibility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.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4290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6038850"/>
            <a:ext cx="4010025" cy="2326640"/>
            <a:chOff x="0" y="0"/>
            <a:chExt cx="5346700" cy="3102187"/>
          </a:xfrm>
        </p:grpSpPr>
        <p:sp>
          <p:nvSpPr>
            <p:cNvPr id="6" name="TextBox 6"/>
            <p:cNvSpPr txBox="1"/>
            <p:nvPr/>
          </p:nvSpPr>
          <p:spPr>
            <a:xfrm>
              <a:off x="0" y="1154007"/>
              <a:ext cx="53467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Ownership encourages </a:t>
              </a:r>
              <a:r>
                <a:rPr lang="en-US" sz="2100" b="1" spc="-52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innovation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, inspiring individuals to develop unique solutions collaboratively.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4290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2950" y="5988844"/>
            <a:ext cx="4010025" cy="2390915"/>
            <a:chOff x="0" y="-66675"/>
            <a:chExt cx="5346700" cy="3187888"/>
          </a:xfrm>
        </p:grpSpPr>
        <p:sp>
          <p:nvSpPr>
            <p:cNvPr id="9" name="TextBox 9"/>
            <p:cNvSpPr txBox="1"/>
            <p:nvPr/>
          </p:nvSpPr>
          <p:spPr>
            <a:xfrm>
              <a:off x="0" y="1154007"/>
              <a:ext cx="5346700" cy="1967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</a:pP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Open-source promotes </a:t>
              </a:r>
              <a:r>
                <a:rPr lang="en-US" sz="2100" b="1" spc="-52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transparency</a:t>
              </a:r>
              <a:r>
                <a:rPr lang="en-US" sz="2100" spc="-52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, leading to enhanced creativity and innovation.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34290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03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657225"/>
            <a:ext cx="14077950" cy="103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FF6C37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Why Open-source Matters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6750" y="5143500"/>
            <a:ext cx="819150" cy="446049"/>
            <a:chOff x="0" y="0"/>
            <a:chExt cx="1092200" cy="594732"/>
          </a:xfrm>
        </p:grpSpPr>
        <p:sp>
          <p:nvSpPr>
            <p:cNvPr id="13" name="Freeform 13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19850" y="5143500"/>
            <a:ext cx="819150" cy="446049"/>
            <a:chOff x="0" y="0"/>
            <a:chExt cx="1092200" cy="594732"/>
          </a:xfrm>
        </p:grpSpPr>
        <p:sp>
          <p:nvSpPr>
            <p:cNvPr id="16" name="Freeform 16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72950" y="5143500"/>
            <a:ext cx="819150" cy="446049"/>
            <a:chOff x="0" y="0"/>
            <a:chExt cx="1092200" cy="594732"/>
          </a:xfrm>
        </p:grpSpPr>
        <p:sp>
          <p:nvSpPr>
            <p:cNvPr id="19" name="Freeform 19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29009-81C7-6AC5-67BB-FF308D3D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580693D-080E-C3B2-0550-9D147B47963A}"/>
              </a:ext>
            </a:extLst>
          </p:cNvPr>
          <p:cNvGrpSpPr/>
          <p:nvPr/>
        </p:nvGrpSpPr>
        <p:grpSpPr>
          <a:xfrm>
            <a:off x="666749" y="659606"/>
            <a:ext cx="8324851" cy="3773282"/>
            <a:chOff x="-1" y="-9525"/>
            <a:chExt cx="11099801" cy="5031044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13F106CB-C31D-E60A-8C1E-E039F641CB0E}"/>
                </a:ext>
              </a:extLst>
            </p:cNvPr>
            <p:cNvSpPr txBox="1"/>
            <p:nvPr/>
          </p:nvSpPr>
          <p:spPr>
            <a:xfrm>
              <a:off x="0" y="-9525"/>
              <a:ext cx="11099800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Meet the Tools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8DB309-AE15-29E2-704C-62FD68FF1905}"/>
                </a:ext>
              </a:extLst>
            </p:cNvPr>
            <p:cNvSpPr txBox="1"/>
            <p:nvPr/>
          </p:nvSpPr>
          <p:spPr>
            <a:xfrm>
              <a:off x="0" y="186346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Your gateway to open-source automation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8DC73ED-D21C-B17B-9DB3-63DD37FA6A9E}"/>
                </a:ext>
              </a:extLst>
            </p:cNvPr>
            <p:cNvSpPr txBox="1"/>
            <p:nvPr/>
          </p:nvSpPr>
          <p:spPr>
            <a:xfrm>
              <a:off x="-1" y="3054313"/>
              <a:ext cx="9182099" cy="19672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 u="none" strike="noStrike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n8n</a:t>
              </a:r>
              <a:r>
                <a:rPr lang="en-US" sz="2100" u="none" strike="noStrike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is a </a:t>
              </a:r>
              <a:r>
                <a:rPr lang="en-US" sz="2100" b="1" u="none" strike="noStrike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powerful workflow automation</a:t>
              </a:r>
              <a:r>
                <a:rPr lang="en-US" sz="2100" u="none" strike="noStrike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tool that allows users to connect over 400 apps visually. Embrace open-source flexibility to build customized solutions without the fear of vendor lock-in.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3F8E211-CEC0-2790-CCB1-87CBB0A363F4}"/>
              </a:ext>
            </a:extLst>
          </p:cNvPr>
          <p:cNvGrpSpPr/>
          <p:nvPr/>
        </p:nvGrpSpPr>
        <p:grpSpPr>
          <a:xfrm>
            <a:off x="10734675" y="-13063"/>
            <a:ext cx="7553325" cy="10287000"/>
            <a:chOff x="0" y="0"/>
            <a:chExt cx="1170208" cy="159372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E6BAF38-4917-01C8-5060-400581334490}"/>
                </a:ext>
              </a:extLst>
            </p:cNvPr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t="-205" b="-2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69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57AB18-7A0F-67D2-68B4-EBCA4F5CC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670792-E057-8075-1E28-A663B9D4BA6E}"/>
              </a:ext>
            </a:extLst>
          </p:cNvPr>
          <p:cNvGrpSpPr/>
          <p:nvPr/>
        </p:nvGrpSpPr>
        <p:grpSpPr>
          <a:xfrm>
            <a:off x="666749" y="659606"/>
            <a:ext cx="8324851" cy="4145179"/>
            <a:chOff x="-1" y="-9525"/>
            <a:chExt cx="11099801" cy="552690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F14D741F-4235-5DCE-B0B0-1116E75B20F8}"/>
                </a:ext>
              </a:extLst>
            </p:cNvPr>
            <p:cNvSpPr txBox="1"/>
            <p:nvPr/>
          </p:nvSpPr>
          <p:spPr>
            <a:xfrm>
              <a:off x="0" y="-9525"/>
              <a:ext cx="11099800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Meet the Tools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08A6F44-C8DB-6C46-8E9F-6E67F7DC2CAD}"/>
                </a:ext>
              </a:extLst>
            </p:cNvPr>
            <p:cNvSpPr txBox="1"/>
            <p:nvPr/>
          </p:nvSpPr>
          <p:spPr>
            <a:xfrm>
              <a:off x="0" y="186346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Your gateway to open-source automation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922607E-9F9B-95F2-9504-95F6E3C25AE4}"/>
                </a:ext>
              </a:extLst>
            </p:cNvPr>
            <p:cNvSpPr txBox="1"/>
            <p:nvPr/>
          </p:nvSpPr>
          <p:spPr>
            <a:xfrm>
              <a:off x="-1" y="3054313"/>
              <a:ext cx="9182098" cy="24630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 dirty="0" err="1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OpenWebUI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is an intuitive interface designed for </a:t>
              </a:r>
              <a:r>
                <a:rPr lang="en-US" sz="2100" b="1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managing and interacting with AI models locally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. It empowers users with a clean, browser-based experience to run models without relying on cloud services.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ED9A0D0-B536-9BF1-7EC8-64D64B97904F}"/>
              </a:ext>
            </a:extLst>
          </p:cNvPr>
          <p:cNvGrpSpPr/>
          <p:nvPr/>
        </p:nvGrpSpPr>
        <p:grpSpPr>
          <a:xfrm>
            <a:off x="10734675" y="-13063"/>
            <a:ext cx="7553325" cy="10287000"/>
            <a:chOff x="0" y="0"/>
            <a:chExt cx="1170208" cy="159372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8852B59-A71E-0666-AC8A-ECF95FECF8FB}"/>
                </a:ext>
              </a:extLst>
            </p:cNvPr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t="-205" b="-2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2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E9BF5-455B-9305-E286-7BBF8720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923E3A-B3BA-5284-8EFE-21829E5BBD58}"/>
              </a:ext>
            </a:extLst>
          </p:cNvPr>
          <p:cNvGrpSpPr/>
          <p:nvPr/>
        </p:nvGrpSpPr>
        <p:grpSpPr>
          <a:xfrm>
            <a:off x="666749" y="659606"/>
            <a:ext cx="8324851" cy="4145179"/>
            <a:chOff x="-1" y="-9525"/>
            <a:chExt cx="11099801" cy="5526907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6106408D-0C06-C1FC-4CED-825D0DF9CF14}"/>
                </a:ext>
              </a:extLst>
            </p:cNvPr>
            <p:cNvSpPr txBox="1"/>
            <p:nvPr/>
          </p:nvSpPr>
          <p:spPr>
            <a:xfrm>
              <a:off x="0" y="-9525"/>
              <a:ext cx="11099800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Meet the Tools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EBAAD7A-B1B9-DC63-1813-6E0BB36CC764}"/>
                </a:ext>
              </a:extLst>
            </p:cNvPr>
            <p:cNvSpPr txBox="1"/>
            <p:nvPr/>
          </p:nvSpPr>
          <p:spPr>
            <a:xfrm>
              <a:off x="0" y="186346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555555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Your gateway to open-source automation</a:t>
              </a: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865B9F2-638E-0DD2-8EB8-50617CF753A3}"/>
                </a:ext>
              </a:extLst>
            </p:cNvPr>
            <p:cNvSpPr txBox="1"/>
            <p:nvPr/>
          </p:nvSpPr>
          <p:spPr>
            <a:xfrm>
              <a:off x="-1" y="3054313"/>
              <a:ext cx="9182098" cy="24630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b="1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Ollama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brings simplicity to </a:t>
              </a:r>
              <a:r>
                <a:rPr lang="en-US" sz="2100" b="1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running large and small language models on your own machine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. With a lightweight CLI and local-first approach, it enables developers and enthusiasts to pull, run, and experiment with cutting-edge models without complex setup. </a:t>
              </a:r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29BD635-CAF9-323C-2BC1-24364384EAE3}"/>
              </a:ext>
            </a:extLst>
          </p:cNvPr>
          <p:cNvGrpSpPr/>
          <p:nvPr/>
        </p:nvGrpSpPr>
        <p:grpSpPr>
          <a:xfrm>
            <a:off x="10734675" y="-13063"/>
            <a:ext cx="7553325" cy="10287000"/>
            <a:chOff x="0" y="0"/>
            <a:chExt cx="1170208" cy="159372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971C0E8-500E-7D0F-5323-065ABAC597DD}"/>
                </a:ext>
              </a:extLst>
            </p:cNvPr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t="-205" b="-2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824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3"/>
              <a:stretch>
                <a:fillRect t="-271" b="-2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8324850" cy="5464419"/>
            <a:chOff x="0" y="-9525"/>
            <a:chExt cx="11099800" cy="7285894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2972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Classify Your Inbox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147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888888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Automate Email Sorting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13300"/>
              <a:ext cx="9182100" cy="246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Using the Gmail Trigger, Classification Agent, and Ollama nodes, we can identify urgent, family, SPAM, and other types of email through a </a:t>
              </a:r>
              <a:r>
                <a:rPr lang="en-US" sz="2100" b="1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single agent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, ensuring dynamic classification and improved email management.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3"/>
              <a:stretch>
                <a:fillRect t="-271" b="-2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8324850" cy="4082873"/>
            <a:chOff x="0" y="-9525"/>
            <a:chExt cx="11099800" cy="544383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162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Add Intelligence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68525"/>
              <a:ext cx="11099800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 dirty="0">
                  <a:solidFill>
                    <a:srgbClr val="888888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Ollama Summarization Node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67100"/>
              <a:ext cx="9182100" cy="1967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</a:pP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Integrating the </a:t>
              </a:r>
              <a:r>
                <a:rPr lang="en-US" sz="2100" b="1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AI Agent summarization node 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and our local </a:t>
              </a:r>
              <a:r>
                <a:rPr lang="en-US" sz="2100" b="1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Ollama models 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enhances our agent's capabilities by providing a custom email specific to the sender’s request or concern.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3"/>
              <a:stretch>
                <a:fillRect t="-271" b="-2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66750"/>
            <a:ext cx="8324850" cy="4061460"/>
            <a:chOff x="0" y="0"/>
            <a:chExt cx="11099800" cy="54152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162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FF6C37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Take Action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685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888888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Automate Your Responses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67100"/>
              <a:ext cx="91821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Utilize the </a:t>
              </a:r>
              <a:r>
                <a:rPr lang="en-US" sz="2100" b="1" dirty="0">
                  <a:solidFill>
                    <a:srgbClr val="555555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Telegram Send Message</a:t>
              </a:r>
              <a:r>
                <a:rPr lang="en-US" sz="2100" dirty="0">
                  <a:solidFill>
                    <a:srgbClr val="555555"/>
                  </a:solidFill>
                  <a:latin typeface="TT Fors"/>
                  <a:ea typeface="TT Fors"/>
                  <a:cs typeface="TT Fors"/>
                  <a:sym typeface="TT Fors"/>
                </a:rPr>
                <a:t> node to automate alerts for urgent emails, ensuring effective communication while maintaining transparent orchestration in your workflow.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6886</TotalTime>
  <Words>1751</Words>
  <Application>Microsoft Office PowerPoint</Application>
  <PresentationFormat>Custom</PresentationFormat>
  <Paragraphs>157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TT Fors Bold</vt:lpstr>
      <vt:lpstr>Aptos</vt:lpstr>
      <vt:lpstr>Arial</vt:lpstr>
      <vt:lpstr>ITC Avant Garde Gothic</vt:lpstr>
      <vt:lpstr>TT Fors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Building Agents with n8n</dc:title>
  <dc:creator>Bradley, Joshua (CCI-Atlanta)</dc:creator>
  <dc:description>Presentation - Building Agents with n8n</dc:description>
  <cp:lastModifiedBy>Bradley, Joshua (CCI-Atlanta)</cp:lastModifiedBy>
  <cp:revision>3</cp:revision>
  <dcterms:created xsi:type="dcterms:W3CDTF">2006-08-16T00:00:00Z</dcterms:created>
  <dcterms:modified xsi:type="dcterms:W3CDTF">2025-10-27T13:00:28Z</dcterms:modified>
  <dc:identifier>DAG2hlsczCg</dc:identifier>
</cp:coreProperties>
</file>